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61" r:id="rId14"/>
    <p:sldId id="275" r:id="rId15"/>
    <p:sldId id="274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2DBC"/>
    <a:srgbClr val="FF2F2F"/>
    <a:srgbClr val="9E8000"/>
    <a:srgbClr val="F2A100"/>
    <a:srgbClr val="320000"/>
    <a:srgbClr val="DFBE9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67A5-D470-47F6-BA28-B42BC243C35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7B465-A083-4B16-A13B-4ACF97C73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DB60-B00B-4789-95DC-11B172CEA53E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27FA-6177-4078-AC4F-7DCCAF8E9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f.ltkcdn.net/french/images/slide/124852-600x450-french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53340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The French </a:t>
            </a:r>
            <a:r>
              <a:rPr lang="en-US" sz="3600" b="1">
                <a:solidFill>
                  <a:schemeClr val="tx2">
                    <a:lumMod val="50000"/>
                  </a:schemeClr>
                </a:solidFill>
              </a:rPr>
              <a:t>Revolution: Part 1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124200"/>
            <a:ext cx="56388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France Followed </a:t>
            </a:r>
            <a:r>
              <a:rPr lang="en-US" sz="2400" i="1" dirty="0" err="1"/>
              <a:t>ancien</a:t>
            </a:r>
            <a:r>
              <a:rPr lang="en-US" sz="2400" i="1" dirty="0"/>
              <a:t> </a:t>
            </a:r>
            <a:r>
              <a:rPr lang="en-US" sz="2400" i="1" dirty="0" err="1"/>
              <a:t>regine</a:t>
            </a:r>
            <a:r>
              <a:rPr lang="en-US" sz="2400" i="1" dirty="0"/>
              <a:t> </a:t>
            </a:r>
            <a:r>
              <a:rPr lang="en-US" sz="2400" dirty="0"/>
              <a:t>– or old order – that had been followed in the Middle Ages</a:t>
            </a:r>
            <a:r>
              <a:rPr lang="en-US" sz="2400" dirty="0">
                <a:cs typeface="Times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cs typeface="Times" pitchFamily="18" charset="0"/>
              </a:rPr>
              <a:t>Economic and social inequalities in the</a:t>
            </a:r>
          </a:p>
          <a:p>
            <a:r>
              <a:rPr lang="en-US" sz="2400" dirty="0">
                <a:cs typeface="Times" pitchFamily="18" charset="0"/>
              </a:rPr>
              <a:t>Old Regime help cause the French Revolution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 First Estate – The Clergy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 Second Estate – The Nobility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The Third Estate – Everyone  Else</a:t>
            </a:r>
          </a:p>
        </p:txBody>
      </p:sp>
      <p:pic>
        <p:nvPicPr>
          <p:cNvPr id="11268" name="Picture 4" descr="http://jspivey.wikispaces.com/file/view/rev3.jpg/97491216/re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3371850" cy="2466975"/>
          </a:xfrm>
          <a:prstGeom prst="rect">
            <a:avLst/>
          </a:prstGeom>
          <a:noFill/>
        </p:spPr>
      </p:pic>
      <p:sp>
        <p:nvSpPr>
          <p:cNvPr id="7" name="Text Box 160"/>
          <p:cNvSpPr txBox="1">
            <a:spLocks noChangeArrowheads="1"/>
          </p:cNvSpPr>
          <p:nvPr/>
        </p:nvSpPr>
        <p:spPr bwMode="auto">
          <a:xfrm>
            <a:off x="381000" y="1524000"/>
            <a:ext cx="5667375" cy="14954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>
                <a:cs typeface="Times New Roman" pitchFamily="18" charset="0"/>
              </a:rPr>
              <a:t>The Old Regime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</a:t>
            </a:r>
            <a:r>
              <a:rPr lang="en-US" b="1" dirty="0">
                <a:solidFill>
                  <a:srgbClr val="008000"/>
                </a:solidFill>
                <a:cs typeface="Times New Roman" pitchFamily="18" charset="0"/>
              </a:rPr>
              <a:t>Old Regime</a:t>
            </a:r>
            <a:r>
              <a:rPr lang="en-US" dirty="0">
                <a:cs typeface="Times New Roman" pitchFamily="18" charset="0"/>
              </a:rPr>
              <a:t>—social and political system in France 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	during the 1770s</a:t>
            </a:r>
            <a:endParaRPr lang="en-US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</a:t>
            </a:r>
            <a:r>
              <a:rPr lang="en-US" b="1" dirty="0">
                <a:solidFill>
                  <a:srgbClr val="008000"/>
                </a:solidFill>
                <a:cs typeface="Times New Roman" pitchFamily="18" charset="0"/>
              </a:rPr>
              <a:t>Estates</a:t>
            </a:r>
            <a:r>
              <a:rPr lang="en-US" dirty="0">
                <a:cs typeface="Times New Roman" pitchFamily="18" charset="0"/>
              </a:rPr>
              <a:t>—three social classes of France’s Old </a:t>
            </a:r>
          </a:p>
          <a:p>
            <a:pPr>
              <a:tabLst>
                <a:tab pos="228600" algn="l"/>
              </a:tabLst>
            </a:pPr>
            <a:r>
              <a:rPr lang="en-US" dirty="0">
                <a:cs typeface="Times New Roman" pitchFamily="18" charset="0"/>
              </a:rPr>
              <a:t>	Regime</a:t>
            </a:r>
          </a:p>
        </p:txBody>
      </p:sp>
      <p:pic>
        <p:nvPicPr>
          <p:cNvPr id="12290" name="Picture 2" descr="http://t1.gstatic.com/images?q=tbn:ANd9GcS21BIqEHVwfwSbbJd_G6xppizrb6e1wf-K_RP31M1iUEa6yJTxKmJGyBIX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302" y="381000"/>
            <a:ext cx="1762698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nobility.org/wp-content/uploads/2011/10/mari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9578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rgbClr val="9E8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9E8000"/>
                </a:solidFill>
              </a:rPr>
              <a:t>Xxxxx</a:t>
            </a:r>
            <a:endParaRPr lang="en-US" dirty="0">
              <a:solidFill>
                <a:srgbClr val="9E8000"/>
              </a:solidFill>
            </a:endParaRPr>
          </a:p>
          <a:p>
            <a:endParaRPr lang="en-US" dirty="0">
              <a:solidFill>
                <a:srgbClr val="9E8000"/>
              </a:solidFill>
            </a:endParaRPr>
          </a:p>
          <a:p>
            <a:endParaRPr lang="en-US" dirty="0">
              <a:solidFill>
                <a:srgbClr val="9E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3200400" cy="4462760"/>
          </a:xfrm>
          <a:prstGeom prst="rect">
            <a:avLst/>
          </a:prstGeom>
          <a:solidFill>
            <a:srgbClr val="320000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>
                <a:solidFill>
                  <a:srgbClr val="FFC000"/>
                </a:solidFill>
              </a:rPr>
              <a:t>Marie Antoinette</a:t>
            </a:r>
            <a:r>
              <a:rPr lang="en-US" sz="2400" dirty="0">
                <a:solidFill>
                  <a:srgbClr val="F2A100"/>
                </a:solidFill>
              </a:rPr>
              <a:t>,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Queen of France </a:t>
            </a:r>
            <a:r>
              <a:rPr lang="en-US" sz="2400" dirty="0">
                <a:solidFill>
                  <a:srgbClr val="F2A100"/>
                </a:solidFill>
              </a:rPr>
              <a:t>– life of great pleasure &amp; extravagance – made women of France angry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2A100"/>
                </a:solidFill>
              </a:rPr>
              <a:t>October 5 – 6,000 women march on Palace of Versailles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2A100"/>
                </a:solidFill>
              </a:rPr>
              <a:t>“Bread!” they shouted – demanded to see King &amp;  for his return to Paris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2A100"/>
                </a:solidFill>
              </a:rPr>
              <a:t>Louis , Marie &amp; family  become virtual prisoners in Paris</a:t>
            </a:r>
          </a:p>
        </p:txBody>
      </p:sp>
      <p:pic>
        <p:nvPicPr>
          <p:cNvPr id="31748" name="Picture 4" descr="http://1.bp.blogspot.com/-kqXx-O0ap3M/T0WIcqMScyI/AAAAAAAABQ4/Tmvu4t3raiM/s1600/marie-antoin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2838450" cy="18798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38600" y="58674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Painting of Louis XVI and Marie Antoinette with their Children at Versailles October 6 – being forced to return to Paris by angry mob of women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arm4.static.flickr.com/3424/3897215075_1a8522181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6319" cy="6858000"/>
          </a:xfrm>
          <a:prstGeom prst="rect">
            <a:avLst/>
          </a:prstGeom>
          <a:noFill/>
        </p:spPr>
      </p:pic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304800" y="381000"/>
            <a:ext cx="4191000" cy="267765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dirty="0"/>
              <a:t>A State-Controlled Church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National Assembly seizes church lands, turns clergy </a:t>
            </a:r>
          </a:p>
          <a:p>
            <a:pPr>
              <a:tabLst>
                <a:tab pos="228600" algn="l"/>
              </a:tabLst>
            </a:pPr>
            <a:r>
              <a:rPr lang="en-US" sz="2400" dirty="0"/>
              <a:t>	into public officials</a:t>
            </a: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This action alarms many peasants, who are devout </a:t>
            </a:r>
          </a:p>
          <a:p>
            <a:pPr>
              <a:tabLst>
                <a:tab pos="228600" algn="l"/>
              </a:tabLst>
            </a:pPr>
            <a:r>
              <a:rPr lang="en-US" sz="2400" dirty="0"/>
              <a:t>	Catholics</a:t>
            </a:r>
          </a:p>
        </p:txBody>
      </p:sp>
      <p:pic>
        <p:nvPicPr>
          <p:cNvPr id="30724" name="Picture 4" descr="http://www.stephenhicks.org/wp-content/uploads/2010/04/french-r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81400"/>
            <a:ext cx="4381500" cy="2628900"/>
          </a:xfrm>
          <a:prstGeom prst="rect">
            <a:avLst/>
          </a:prstGeom>
          <a:noFill/>
        </p:spPr>
      </p:pic>
      <p:pic>
        <p:nvPicPr>
          <p:cNvPr id="30726" name="Picture 6" descr="http://whatcommonsense.files.wordpress.com/2012/06/stop_relig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00600"/>
            <a:ext cx="1480785" cy="16969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lh4.googleusercontent.com/-_Jio4L4DfhM/TWmbYHPy7pI/AAAAAAAAABk/gTYDuMUiNqg/s1600/Louis_e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3962400"/>
            <a:ext cx="4648201" cy="193899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dirty="0"/>
              <a:t>Louis Tries to Escape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Louis, worried about his future, 	attempts to escape France</a:t>
            </a: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Revolutionaries catch the royal 	family near Netherlands’ border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5.paperblog.com/i/11/116494/liberte-egalite-fraternite-L-RFX5G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81000" y="304800"/>
            <a:ext cx="3886200" cy="2308324"/>
          </a:xfrm>
          <a:prstGeom prst="rect">
            <a:avLst/>
          </a:prstGeom>
          <a:solidFill>
            <a:srgbClr val="FF2F2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u="sng" dirty="0">
                <a:cs typeface="Times New Roman" pitchFamily="18" charset="0"/>
              </a:rPr>
              <a:t>A Limited Monarchy</a:t>
            </a:r>
            <a:endParaRPr lang="en-US" sz="2400" u="sng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</a:t>
            </a:r>
            <a:r>
              <a:rPr lang="en-US" sz="2400" dirty="0">
                <a:cs typeface="Times New Roman" pitchFamily="18" charset="0"/>
              </a:rPr>
              <a:t>In September 1791, 	Assembly finishes  new 	constitution </a:t>
            </a: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b="1" dirty="0">
                <a:solidFill>
                  <a:schemeClr val="bg1"/>
                </a:solidFill>
                <a:cs typeface="Times New Roman" pitchFamily="18" charset="0"/>
              </a:rPr>
              <a:t>Legislative Assembly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—</a:t>
            </a:r>
            <a:r>
              <a:rPr lang="en-US" sz="2400" dirty="0">
                <a:cs typeface="Times New Roman" pitchFamily="18" charset="0"/>
              </a:rPr>
              <a:t>new 	body created to pass laws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2971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Box 110"/>
          <p:cNvSpPr txBox="1">
            <a:spLocks noChangeArrowheads="1"/>
          </p:cNvSpPr>
          <p:nvPr/>
        </p:nvSpPr>
        <p:spPr bwMode="auto">
          <a:xfrm>
            <a:off x="2819400" y="3048000"/>
            <a:ext cx="6089650" cy="3539430"/>
          </a:xfrm>
          <a:prstGeom prst="rect">
            <a:avLst/>
          </a:prstGeom>
          <a:solidFill>
            <a:srgbClr val="002DB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u="sng" dirty="0">
                <a:solidFill>
                  <a:schemeClr val="bg1"/>
                </a:solidFill>
                <a:cs typeface="Times New Roman" pitchFamily="18" charset="0"/>
              </a:rPr>
              <a:t>Factions Split France – Widespread Fear</a:t>
            </a:r>
            <a:endParaRPr lang="en-US" sz="2800" u="sng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Major problems, including debt, food 	shortages remain</a:t>
            </a: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Assembly split into Radicals, Moderates,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	Conservatives</a:t>
            </a: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800" b="1" u="sng" dirty="0">
                <a:solidFill>
                  <a:schemeClr val="bg1"/>
                </a:solidFill>
                <a:cs typeface="Times New Roman" pitchFamily="18" charset="0"/>
              </a:rPr>
              <a:t>Émigrés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—nobles who flee country, want Old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	Regime back in power – fear of mobs, attacks, 	beheadings</a:t>
            </a: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</a:t>
            </a:r>
          </a:p>
        </p:txBody>
      </p:sp>
      <p:pic>
        <p:nvPicPr>
          <p:cNvPr id="8196" name="Picture 4" descr="http://3.bp.blogspot.com/-2cR-QRppFHc/Tmol1GpGCJI/AAAAAAAABZE/v5n_y88YgYw/s1600/The%2BFrench%2BRevolution-beh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438525" cy="249555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istverse.wpengine.netdna-cdn.com/wp-content/uploads/2012/12/liberty-leading-the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53000" y="1600200"/>
            <a:ext cx="3505200" cy="18158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800" b="1" u="sng" dirty="0">
                <a:solidFill>
                  <a:srgbClr val="FFCC66"/>
                </a:solidFill>
                <a:cs typeface="Times" pitchFamily="18" charset="0"/>
              </a:rPr>
              <a:t>Sans-culottes</a:t>
            </a:r>
            <a:r>
              <a:rPr lang="en-US" sz="2800" dirty="0">
                <a:solidFill>
                  <a:srgbClr val="FFCC66"/>
                </a:solidFill>
                <a:cs typeface="Times" pitchFamily="18" charset="0"/>
              </a:rPr>
              <a:t>— 	</a:t>
            </a:r>
            <a:r>
              <a:rPr lang="en-US" sz="2800" dirty="0">
                <a:cs typeface="Times" pitchFamily="18" charset="0"/>
              </a:rPr>
              <a:t>lower class who 	want more change </a:t>
            </a:r>
          </a:p>
          <a:p>
            <a:pPr>
              <a:tabLst>
                <a:tab pos="228600" algn="l"/>
              </a:tabLst>
            </a:pPr>
            <a:r>
              <a:rPr lang="en-US" sz="2800" dirty="0">
                <a:cs typeface="Times" pitchFamily="18" charset="0"/>
              </a:rPr>
              <a:t>	from the Revolution</a:t>
            </a:r>
            <a:r>
              <a:rPr lang="en-US" sz="2800" dirty="0"/>
              <a:t> </a:t>
            </a:r>
          </a:p>
        </p:txBody>
      </p:sp>
      <p:pic>
        <p:nvPicPr>
          <p:cNvPr id="33794" name="Picture 2" descr="http://www.rci.rutgers.edu/~jemjones/sculo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1905000" cy="2667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62600" y="4191000"/>
            <a:ext cx="2819400" cy="1631216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Sans-culotte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 means “without breeches” because they wore long trousers instead of fancy knee breeches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ge-of-the-sage.org/history/1848/philippoteaux_Lamartine_HoteldeVille25Fev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72000"/>
            <a:ext cx="9144000" cy="230832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X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962400" y="1219200"/>
            <a:ext cx="3581400" cy="1231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/>
              <a:t>Problems with Other Countries</a:t>
            </a:r>
            <a:endParaRPr lang="en-US" sz="20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Austrians and Prussians want 	Louis in charge of France; France 	declares war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8600" y="2743200"/>
            <a:ext cx="3809999" cy="3847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/>
              <a:t>France at War</a:t>
            </a:r>
            <a:endParaRPr lang="en-US" sz="20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Parisian mob jails royal family, 	kills guards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Mob breaks into prisons, killing 	over 1,000, including many who 	support king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Pressured by mob, Legislative 	Assembly deposes the king and 	then dissolves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National Convention takes office 	in September, 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forming </a:t>
            </a:r>
            <a:r>
              <a:rPr lang="en-US" sz="2400" b="1" u="sng" dirty="0">
                <a:solidFill>
                  <a:schemeClr val="tx2">
                    <a:lumMod val="50000"/>
                  </a:schemeClr>
                </a:solidFill>
              </a:rPr>
              <a:t>French Republic </a:t>
            </a:r>
          </a:p>
        </p:txBody>
      </p:sp>
      <p:pic>
        <p:nvPicPr>
          <p:cNvPr id="3076" name="Picture 4" descr="http://s3-eu-west-1.amazonaws.com/lookandlearn-preview/A/A014/A014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3886200" cy="2550320"/>
          </a:xfrm>
          <a:prstGeom prst="rect">
            <a:avLst/>
          </a:prstGeom>
          <a:noFill/>
        </p:spPr>
      </p:pic>
      <p:pic>
        <p:nvPicPr>
          <p:cNvPr id="3078" name="Picture 6" descr="http://www.classzone.com/cz/books/ms_wh_survey/resources/images/chapter_maps/wh19_p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3162300" cy="23373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media.npr.org/assets/img/2012/07/13/marieantoinetteexecute-a8b7aa02f3a17f0904724853bbfc83dc2b9c738a-s6-c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971800" y="304800"/>
            <a:ext cx="5445125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000" b="1" dirty="0"/>
              <a:t>Jacobins Take Control</a:t>
            </a:r>
            <a:endParaRPr lang="en-US" sz="20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</a:t>
            </a:r>
            <a:r>
              <a:rPr lang="en-US" sz="2000" b="1" dirty="0">
                <a:solidFill>
                  <a:srgbClr val="C00000"/>
                </a:solidFill>
              </a:rPr>
              <a:t>Jacobins</a:t>
            </a:r>
            <a:r>
              <a:rPr lang="en-US" sz="2000" dirty="0"/>
              <a:t>—radical political organization behind 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1792 governmental changes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After a close vote, Louis XVI is found guilty of 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treason and beheaded 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</a:t>
            </a:r>
            <a:r>
              <a:rPr lang="en-US" sz="2000" b="1" dirty="0">
                <a:solidFill>
                  <a:srgbClr val="C00000"/>
                </a:solidFill>
              </a:rPr>
              <a:t>Guillotine</a:t>
            </a:r>
            <a:r>
              <a:rPr lang="en-US" sz="2000" dirty="0"/>
              <a:t>—machine designed during the 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Revolution to behead people</a:t>
            </a:r>
          </a:p>
        </p:txBody>
      </p:sp>
      <p:pic>
        <p:nvPicPr>
          <p:cNvPr id="2050" name="Picture 2" descr="http://cdn.dipity.com/uploads/events/75ef4c0238986b2c07155242accc0c52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8606" y="2286000"/>
            <a:ext cx="2112322" cy="2895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052" name="Picture 4" descr="http://www.assumption.edu/users/lazar/images/Beheading%20of%20LouisX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1457325" cy="18597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2.bp.blogspot.com/-npbnM8D6N4U/Tu7ei06WsRI/AAAAAAAAGXw/imazdhflIVU/s1600/France_Grunge_Flag_by_thin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3048000" cy="523220"/>
          </a:xfrm>
          <a:prstGeom prst="rect">
            <a:avLst/>
          </a:prstGeom>
          <a:solidFill>
            <a:schemeClr val="tx2"/>
          </a:solidFill>
          <a:ln w="5715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cs typeface="Times New Roman" pitchFamily="18" charset="0"/>
              </a:rPr>
              <a:t>Privileged Estates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2667000" cy="495520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First Estate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—Catholic clergy—own 10 percent land,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	pay few taxes</a:t>
            </a:r>
          </a:p>
          <a:p>
            <a:pPr>
              <a:tabLst>
                <a:tab pos="228600" algn="l"/>
              </a:tabLst>
            </a:pPr>
            <a:endParaRPr lang="en-US" sz="2400" dirty="0">
              <a:solidFill>
                <a:schemeClr val="bg1"/>
              </a:solidFill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400" b="1" u="sng" dirty="0">
                <a:solidFill>
                  <a:schemeClr val="bg1"/>
                </a:solidFill>
                <a:cs typeface="Times New Roman" pitchFamily="18" charset="0"/>
              </a:rPr>
              <a:t>Second Estate </a:t>
            </a: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—rich nobles—2 percent population,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  <a:cs typeface="Times New Roman" pitchFamily="18" charset="0"/>
              </a:rPr>
              <a:t>	own 20 percent land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 descr="http://cdn.dipity.com/uploads/events/0c0ed2a15ebcd7c0c486c140fbc7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5537353" cy="3276600"/>
          </a:xfrm>
          <a:prstGeom prst="rect">
            <a:avLst/>
          </a:prstGeom>
          <a:noFill/>
        </p:spPr>
      </p:pic>
      <p:pic>
        <p:nvPicPr>
          <p:cNvPr id="11268" name="Picture 4" descr="http://www.crossroadsinitiative.com/pics/Saint_John_Vianney_Cure_of_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"/>
            <a:ext cx="1853512" cy="2286000"/>
          </a:xfrm>
          <a:prstGeom prst="rect">
            <a:avLst/>
          </a:prstGeom>
          <a:noFill/>
        </p:spPr>
      </p:pic>
      <p:pic>
        <p:nvPicPr>
          <p:cNvPr id="11270" name="Picture 6" descr="http://enlightenmentandrevolutions2.pbworks.com/f/2nd%20est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57200"/>
            <a:ext cx="1849872" cy="23312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rwflags.com/fotw/images/f/fr~1790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6" cy="6858000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14401" y="1219200"/>
            <a:ext cx="3657600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600" b="1" u="sng" dirty="0">
                <a:cs typeface="Times New Roman" pitchFamily="18" charset="0"/>
              </a:rPr>
              <a:t>The Third Estate</a:t>
            </a:r>
          </a:p>
          <a:p>
            <a:pPr>
              <a:tabLst>
                <a:tab pos="228600" algn="l"/>
              </a:tabLst>
            </a:pPr>
            <a:endParaRPr lang="en-US" sz="3600" b="1" u="sng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</a:t>
            </a:r>
            <a:r>
              <a:rPr lang="en-US" sz="2400" dirty="0">
                <a:cs typeface="Times New Roman" pitchFamily="18" charset="0"/>
              </a:rPr>
              <a:t>97 percent of people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cs typeface="Times New Roman" pitchFamily="18" charset="0"/>
              </a:rPr>
              <a:t>	are peasants,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cs typeface="Times New Roman" pitchFamily="18" charset="0"/>
              </a:rPr>
              <a:t>	urban workers,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cs typeface="Times New Roman" pitchFamily="18" charset="0"/>
              </a:rPr>
              <a:t>	middle class</a:t>
            </a: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</a:t>
            </a:r>
            <a:r>
              <a:rPr lang="en-US" sz="2400" dirty="0">
                <a:cs typeface="Times" pitchFamily="18" charset="0"/>
              </a:rPr>
              <a:t>Have few privileges,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cs typeface="Times" pitchFamily="18" charset="0"/>
              </a:rPr>
              <a:t>	pay heavy taxes, </a:t>
            </a:r>
          </a:p>
          <a:p>
            <a:pPr>
              <a:tabLst>
                <a:tab pos="228600" algn="l"/>
              </a:tabLst>
            </a:pPr>
            <a:r>
              <a:rPr lang="en-US" sz="2400" dirty="0">
                <a:cs typeface="Times" pitchFamily="18" charset="0"/>
              </a:rPr>
              <a:t>	want change </a:t>
            </a:r>
          </a:p>
        </p:txBody>
      </p:sp>
      <p:pic>
        <p:nvPicPr>
          <p:cNvPr id="4" name="Picture 4" descr="http://static.urbantimes.co/wp-content/uploads/2011/09/third-estate-crushed-by-anonymo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3809999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4191000"/>
            <a:ext cx="3810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Third estate being crushed by high tithes and taxes put on them by the first and second estates</a:t>
            </a:r>
          </a:p>
        </p:txBody>
      </p:sp>
      <p:pic>
        <p:nvPicPr>
          <p:cNvPr id="6" name="Picture 5" descr="scro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5029200"/>
            <a:ext cx="2876550" cy="10763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eachnet.eu/tobrien/files/FrenchRev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4800" y="381000"/>
            <a:ext cx="8382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3200" b="1" u="sng" dirty="0"/>
              <a:t>Economic Troubles</a:t>
            </a:r>
          </a:p>
          <a:p>
            <a:pPr>
              <a:tabLst>
                <a:tab pos="228600" algn="l"/>
              </a:tabLst>
            </a:pPr>
            <a:endParaRPr lang="en-US" sz="2800" u="sng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</a:t>
            </a:r>
            <a:r>
              <a:rPr lang="en-US" sz="2400" dirty="0"/>
              <a:t>	</a:t>
            </a:r>
            <a:r>
              <a:rPr lang="en-US" sz="2600" b="1" dirty="0"/>
              <a:t>High taxes and rising costs </a:t>
            </a:r>
          </a:p>
          <a:p>
            <a:pPr>
              <a:tabLst>
                <a:tab pos="228600" algn="l"/>
              </a:tabLst>
            </a:pPr>
            <a:r>
              <a:rPr lang="en-US" sz="2600" b="1" dirty="0"/>
              <a:t>	damage economy by 1780s</a:t>
            </a:r>
          </a:p>
          <a:p>
            <a:pPr>
              <a:tabLst>
                <a:tab pos="228600" algn="l"/>
              </a:tabLst>
            </a:pPr>
            <a:endParaRPr lang="en-US" sz="2400" b="1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b="1" dirty="0"/>
              <a:t>•	</a:t>
            </a:r>
            <a:r>
              <a:rPr lang="en-US" sz="2600" b="1" dirty="0"/>
              <a:t>King </a:t>
            </a:r>
            <a:r>
              <a:rPr lang="en-US" sz="2600" b="1" dirty="0">
                <a:solidFill>
                  <a:srgbClr val="008000"/>
                </a:solidFill>
              </a:rPr>
              <a:t>Louis XVI</a:t>
            </a:r>
            <a:r>
              <a:rPr lang="en-US" sz="2600" b="1" dirty="0"/>
              <a:t> and his wife </a:t>
            </a:r>
          </a:p>
          <a:p>
            <a:pPr>
              <a:tabLst>
                <a:tab pos="228600" algn="l"/>
              </a:tabLst>
            </a:pPr>
            <a:r>
              <a:rPr lang="en-US" sz="2600" b="1" dirty="0">
                <a:solidFill>
                  <a:srgbClr val="008000"/>
                </a:solidFill>
              </a:rPr>
              <a:t>	Marie Antoinette</a:t>
            </a:r>
            <a:r>
              <a:rPr lang="en-US" sz="2600" b="1" dirty="0"/>
              <a:t> </a:t>
            </a:r>
          </a:p>
          <a:p>
            <a:pPr>
              <a:tabLst>
                <a:tab pos="228600" algn="l"/>
              </a:tabLst>
            </a:pPr>
            <a:r>
              <a:rPr lang="en-US" sz="2600" b="1" dirty="0"/>
              <a:t>	known for extravagance</a:t>
            </a:r>
          </a:p>
          <a:p>
            <a:pPr>
              <a:tabLst>
                <a:tab pos="228600" algn="l"/>
              </a:tabLst>
            </a:pPr>
            <a:endParaRPr lang="en-US" sz="2400" b="1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b="1" dirty="0"/>
              <a:t>•	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France continued to borrow </a:t>
            </a:r>
          </a:p>
          <a:p>
            <a:pPr>
              <a:tabLst>
                <a:tab pos="2286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money rather than pay off its existing </a:t>
            </a:r>
          </a:p>
          <a:p>
            <a:pPr>
              <a:tabLst>
                <a:tab pos="2286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Loans by raising taxes. </a:t>
            </a:r>
          </a:p>
          <a:p>
            <a:pPr>
              <a:tabLst>
                <a:tab pos="228600" algn="l"/>
              </a:tabLst>
            </a:pPr>
            <a:r>
              <a:rPr lang="en-US" sz="2600" b="1" dirty="0"/>
              <a:t>	Louis doubles nation’s debt</a:t>
            </a:r>
          </a:p>
        </p:txBody>
      </p:sp>
      <p:pic>
        <p:nvPicPr>
          <p:cNvPr id="9226" name="Picture 10" descr="http://www.brooklynconsumerdebt.com/wp-content/uploads/2012/09/Rising-de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1447800" cy="2757714"/>
          </a:xfrm>
          <a:prstGeom prst="rect">
            <a:avLst/>
          </a:prstGeom>
          <a:noFill/>
        </p:spPr>
      </p:pic>
      <p:pic>
        <p:nvPicPr>
          <p:cNvPr id="10" name="Picture 4" descr="http://3.bp.blogspot.com/_KnqDXQsdwL0/TMyfuZFcYiI/AAAAAAAACW8/0rFN8plW6gk/s1600/high_tax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1828800" cy="1463041"/>
          </a:xfrm>
          <a:prstGeom prst="rect">
            <a:avLst/>
          </a:prstGeom>
          <a:noFill/>
        </p:spPr>
      </p:pic>
      <p:pic>
        <p:nvPicPr>
          <p:cNvPr id="11" name="Picture 2" descr="http://historicalhistrionics.files.wordpress.com/2012/03/marie-antoinette-and-louis-at-di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47800"/>
            <a:ext cx="3505200" cy="210829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.ltkcdn.net/french/images/slide/124852-600x450-french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8600" y="228600"/>
            <a:ext cx="51816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800" b="1" u="sng" dirty="0"/>
              <a:t>A Weak Leader</a:t>
            </a:r>
            <a:endParaRPr lang="en-US" sz="2800" u="sng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</a:t>
            </a:r>
            <a:r>
              <a:rPr lang="en-US" sz="2400" b="1" dirty="0">
                <a:solidFill>
                  <a:srgbClr val="008000"/>
                </a:solidFill>
              </a:rPr>
              <a:t>Louis XVI </a:t>
            </a:r>
            <a:r>
              <a:rPr lang="en-US" sz="2400" dirty="0"/>
              <a:t>was well meaning, but weak &amp; indecisive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/>
              <a:t>Louis’s poor decisions and lack of patience add to  France’s problems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endParaRPr lang="en-US" sz="2400" dirty="0"/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b="1" dirty="0">
                <a:solidFill>
                  <a:srgbClr val="008000"/>
                </a:solidFill>
                <a:cs typeface="Times" pitchFamily="18" charset="0"/>
              </a:rPr>
              <a:t>Jacques Necker </a:t>
            </a:r>
            <a:r>
              <a:rPr lang="en-US" sz="2400" dirty="0">
                <a:cs typeface="Times" pitchFamily="18" charset="0"/>
              </a:rPr>
              <a:t>– Louis’s financial advisor urged Louis to stop extravagant spending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2400" dirty="0">
                <a:cs typeface="Times" pitchFamily="18" charset="0"/>
              </a:rPr>
              <a:t>When he suggested taxing the 1</a:t>
            </a:r>
            <a:r>
              <a:rPr lang="en-US" sz="2400" baseline="30000" dirty="0">
                <a:cs typeface="Times" pitchFamily="18" charset="0"/>
              </a:rPr>
              <a:t>st</a:t>
            </a:r>
            <a:r>
              <a:rPr lang="en-US" sz="2400" dirty="0">
                <a:cs typeface="Times" pitchFamily="18" charset="0"/>
              </a:rPr>
              <a:t> and 2</a:t>
            </a:r>
            <a:r>
              <a:rPr lang="en-US" sz="2400" baseline="30000" dirty="0">
                <a:cs typeface="Times" pitchFamily="18" charset="0"/>
              </a:rPr>
              <a:t>nd</a:t>
            </a:r>
            <a:r>
              <a:rPr lang="en-US" sz="2400" dirty="0">
                <a:cs typeface="Times" pitchFamily="18" charset="0"/>
              </a:rPr>
              <a:t> Estates Louis dismissed him</a:t>
            </a:r>
          </a:p>
          <a:p>
            <a:pPr lvl="1">
              <a:buFont typeface="Arial" pitchFamily="34" charset="0"/>
              <a:buChar char="•"/>
              <a:tabLst>
                <a:tab pos="228600" algn="l"/>
              </a:tabLst>
            </a:pP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He calls </a:t>
            </a:r>
            <a:r>
              <a:rPr lang="en-US" sz="2400" b="1" dirty="0">
                <a:solidFill>
                  <a:srgbClr val="008000"/>
                </a:solidFill>
              </a:rPr>
              <a:t>Estates-General</a:t>
            </a:r>
            <a:r>
              <a:rPr lang="en-US" sz="2400" dirty="0"/>
              <a:t>—meeting of </a:t>
            </a:r>
          </a:p>
          <a:p>
            <a:pPr>
              <a:tabLst>
                <a:tab pos="228600" algn="l"/>
              </a:tabLst>
            </a:pPr>
            <a:r>
              <a:rPr lang="en-US" sz="2400" dirty="0"/>
              <a:t>	representatives from all three estates </a:t>
            </a:r>
          </a:p>
        </p:txBody>
      </p:sp>
      <p:pic>
        <p:nvPicPr>
          <p:cNvPr id="6" name="Picture 5" descr="http://www.kunstkopie.de/kunst/joseph_siffred_duplessis/portrait_medaillon_of_louis_x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"/>
            <a:ext cx="2466975" cy="31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nndb.com/people/456/000103147/jacques-necker-1-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2378581" cy="2819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6096000" y="3886200"/>
            <a:ext cx="1981200" cy="2362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400800" y="4114800"/>
            <a:ext cx="1219200" cy="1981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rt-prints-on-demand.com/kunst/jacques_louis_david/The-Tennis-Court-O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206" cy="6858000"/>
          </a:xfrm>
          <a:prstGeom prst="rect">
            <a:avLst/>
          </a:prstGeom>
          <a:noFill/>
        </p:spPr>
      </p:pic>
      <p:sp>
        <p:nvSpPr>
          <p:cNvPr id="3" name="Text Box 92"/>
          <p:cNvSpPr txBox="1">
            <a:spLocks noChangeArrowheads="1"/>
          </p:cNvSpPr>
          <p:nvPr/>
        </p:nvSpPr>
        <p:spPr bwMode="auto">
          <a:xfrm>
            <a:off x="2133600" y="685800"/>
            <a:ext cx="5737225" cy="261610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dirty="0"/>
              <a:t>The National Assembly</a:t>
            </a:r>
            <a:endParaRPr lang="en-US" sz="2400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dirty="0"/>
              <a:t>•	</a:t>
            </a:r>
            <a:r>
              <a:rPr lang="en-US" sz="2000" dirty="0"/>
              <a:t>Third Estate has little power under old rules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•	Delegates persuade them to make major changes 	in French government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Third Estate sets up </a:t>
            </a:r>
            <a:r>
              <a:rPr lang="en-US" sz="2000" b="1" u="sng" dirty="0">
                <a:solidFill>
                  <a:srgbClr val="008000"/>
                </a:solidFill>
              </a:rPr>
              <a:t>National Assembly </a:t>
            </a:r>
            <a:r>
              <a:rPr lang="en-US" sz="2000" dirty="0"/>
              <a:t>— new </a:t>
            </a:r>
          </a:p>
          <a:p>
            <a:pPr>
              <a:tabLst>
                <a:tab pos="228600" algn="l"/>
              </a:tabLst>
            </a:pPr>
            <a:r>
              <a:rPr lang="en-US" sz="2000" dirty="0"/>
              <a:t>	legislature to make reforms</a:t>
            </a:r>
            <a:endParaRPr lang="en-US" sz="20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000" dirty="0"/>
              <a:t>•	</a:t>
            </a:r>
            <a:r>
              <a:rPr lang="en-US" sz="2000" b="1" u="sng" dirty="0">
                <a:solidFill>
                  <a:srgbClr val="008000"/>
                </a:solidFill>
              </a:rPr>
              <a:t>Oath of the Tennis Court </a:t>
            </a:r>
            <a:r>
              <a:rPr lang="en-US" sz="2000" dirty="0"/>
              <a:t>—delegates decide to write new constitution for France</a:t>
            </a:r>
          </a:p>
        </p:txBody>
      </p:sp>
      <p:pic>
        <p:nvPicPr>
          <p:cNvPr id="1032" name="Picture 8" descr="http://web.mit.edu/21h.418/www/charisse/tennis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1647825" cy="232049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5/57/Anonymous_-_Prise_de_la_Bastille.jpg/220px-Anonymous_-_Prise_de_la_Bast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107"/>
          <p:cNvSpPr txBox="1">
            <a:spLocks noChangeArrowheads="1"/>
          </p:cNvSpPr>
          <p:nvPr/>
        </p:nvSpPr>
        <p:spPr bwMode="auto">
          <a:xfrm>
            <a:off x="3352800" y="2438400"/>
            <a:ext cx="411480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u="sng" dirty="0"/>
              <a:t>Storming the Bastille</a:t>
            </a:r>
            <a:endParaRPr lang="en-US" sz="2400" u="sng" dirty="0"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Rumors fly in Paris that Louis wants to suppress National Assembly</a:t>
            </a:r>
            <a:endParaRPr lang="en-US" sz="24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Mob attacks and seizes Bastille, killing guards on July 14, 1789 (Bastille Day, like our 4</a:t>
            </a:r>
            <a:r>
              <a:rPr lang="en-US" sz="2400" baseline="30000" dirty="0"/>
              <a:t>th</a:t>
            </a:r>
            <a:r>
              <a:rPr lang="en-US" sz="2400" dirty="0"/>
              <a:t> of July.)</a:t>
            </a:r>
          </a:p>
          <a:p>
            <a:pPr>
              <a:tabLst>
                <a:tab pos="228600" algn="l"/>
              </a:tabLst>
            </a:pPr>
            <a:r>
              <a:rPr lang="en-US" sz="2400" dirty="0"/>
              <a:t>Wake-up call to Louis XVI </a:t>
            </a:r>
          </a:p>
        </p:txBody>
      </p:sp>
      <p:pic>
        <p:nvPicPr>
          <p:cNvPr id="6" name="Picture 12" descr="http://4.bp.blogspot.com/-dfrdTp6dwec/UAEfSJwMSgI/AAAAAAAALhg/ODeP40jr8x4/s320/Bastil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81000"/>
            <a:ext cx="2356247" cy="2363635"/>
          </a:xfrm>
          <a:prstGeom prst="rect">
            <a:avLst/>
          </a:prstGeom>
          <a:noFill/>
        </p:spPr>
      </p:pic>
      <p:pic>
        <p:nvPicPr>
          <p:cNvPr id="26634" name="Picture 10" descr="http://www.averymuseum.com/images/canno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8240">
            <a:off x="4589168" y="423410"/>
            <a:ext cx="2269191" cy="1028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ddmcdn.com/gif/french-revoluti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724400" y="304800"/>
            <a:ext cx="3886200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200" b="1" dirty="0">
                <a:cs typeface="Times New Roman" pitchFamily="18" charset="0"/>
              </a:rPr>
              <a:t>Rebellion</a:t>
            </a:r>
            <a:r>
              <a:rPr lang="en-US" sz="2200" dirty="0">
                <a:cs typeface="Times New Roman" pitchFamily="18" charset="0"/>
              </a:rPr>
              <a:t> </a:t>
            </a:r>
            <a:endParaRPr lang="en-US" sz="22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200" dirty="0"/>
              <a:t>•	</a:t>
            </a:r>
            <a:r>
              <a:rPr lang="en-US" sz="2200" dirty="0">
                <a:cs typeface="Times New Roman" pitchFamily="18" charset="0"/>
              </a:rPr>
              <a:t>Rumors and panic spread throughout France</a:t>
            </a:r>
            <a:endParaRPr lang="en-US" sz="22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200" dirty="0"/>
              <a:t>•	</a:t>
            </a:r>
            <a:r>
              <a:rPr lang="en-US" sz="2200" b="1" dirty="0">
                <a:solidFill>
                  <a:srgbClr val="008000"/>
                </a:solidFill>
                <a:cs typeface="Times New Roman" pitchFamily="18" charset="0"/>
              </a:rPr>
              <a:t>Great Fear</a:t>
            </a:r>
            <a:r>
              <a:rPr lang="en-US" sz="2200" dirty="0">
                <a:cs typeface="Times New Roman" pitchFamily="18" charset="0"/>
              </a:rPr>
              <a:t>—attacks by peasants taking place across </a:t>
            </a:r>
          </a:p>
          <a:p>
            <a:pPr>
              <a:tabLst>
                <a:tab pos="228600" algn="l"/>
              </a:tabLst>
            </a:pPr>
            <a:r>
              <a:rPr lang="en-US" sz="2200" dirty="0">
                <a:cs typeface="Times New Roman" pitchFamily="18" charset="0"/>
              </a:rPr>
              <a:t>France</a:t>
            </a:r>
            <a:endParaRPr lang="en-US" sz="22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200" dirty="0"/>
              <a:t>•	</a:t>
            </a:r>
            <a:r>
              <a:rPr lang="en-US" sz="2200" dirty="0">
                <a:cs typeface="Times New Roman" pitchFamily="18" charset="0"/>
              </a:rPr>
              <a:t>Peasants destroy legal papers binding them to feudal system</a:t>
            </a:r>
            <a:endParaRPr lang="en-US" sz="22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200" dirty="0"/>
              <a:t>•	</a:t>
            </a:r>
            <a:r>
              <a:rPr lang="en-US" sz="2200" dirty="0">
                <a:cs typeface="Times New Roman" pitchFamily="18" charset="0"/>
              </a:rPr>
              <a:t>In October 1789, Parisian women revolt over rising price of bread</a:t>
            </a:r>
            <a:endParaRPr lang="en-US" sz="2200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200" dirty="0"/>
              <a:t>•	</a:t>
            </a:r>
            <a:r>
              <a:rPr lang="en-US" sz="2200" dirty="0">
                <a:cs typeface="Times" pitchFamily="18" charset="0"/>
              </a:rPr>
              <a:t>They demand action, forcing Louis to return from Versailles to Paris</a:t>
            </a:r>
            <a:r>
              <a:rPr lang="en-US" sz="2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Rumors Create the “Big Fear”</a:t>
            </a:r>
          </a:p>
        </p:txBody>
      </p:sp>
      <p:pic>
        <p:nvPicPr>
          <p:cNvPr id="28676" name="Picture 4" descr="http://stefanieharmon.tripod.com/sitebuildercontent/sitebuilderpictures/french-brea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599" y="2041345"/>
            <a:ext cx="2467483" cy="1616255"/>
          </a:xfrm>
          <a:prstGeom prst="rect">
            <a:avLst/>
          </a:prstGeom>
          <a:noFill/>
        </p:spPr>
      </p:pic>
      <p:pic>
        <p:nvPicPr>
          <p:cNvPr id="28682" name="Picture 10" descr="http://media.merchantcircle.com/10648742/money%20savings_fu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2017">
            <a:off x="2303126" y="1323478"/>
            <a:ext cx="1612657" cy="1536767"/>
          </a:xfrm>
          <a:prstGeom prst="rect">
            <a:avLst/>
          </a:prstGeom>
          <a:noFill/>
        </p:spPr>
      </p:pic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3886200" y="5257800"/>
            <a:ext cx="4953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cs typeface="Times" pitchFamily="18" charset="0"/>
              </a:rPr>
              <a:t>The revolutionary government of France makes reforms but also uses terror and violence to retain power.</a:t>
            </a:r>
            <a:r>
              <a:rPr lang="en-US" sz="2400" b="1" dirty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.dipity.com/uploads/events/abda777f7ea515f99a38c0bd75821f13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" y="0"/>
            <a:ext cx="9140927" cy="6858000"/>
          </a:xfrm>
          <a:prstGeom prst="rect">
            <a:avLst/>
          </a:prstGeom>
          <a:noFill/>
        </p:spPr>
      </p:pic>
      <p:pic>
        <p:nvPicPr>
          <p:cNvPr id="27652" name="Picture 4" descr="https://www.mtholyoke.edu/courses/rschwart/hist151/French%20Revolution%20II/album/slides/awakening%20of%20the%20Third%20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772907" cy="3019426"/>
          </a:xfrm>
          <a:prstGeom prst="rect">
            <a:avLst/>
          </a:prstGeom>
          <a:noFill/>
        </p:spPr>
      </p:pic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1371600" y="457200"/>
            <a:ext cx="6008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C0000"/>
                </a:solidFill>
                <a:cs typeface="Times" pitchFamily="18" charset="0"/>
              </a:rPr>
              <a:t>The Assembly Reforms France</a:t>
            </a:r>
            <a:r>
              <a:rPr lang="en-US" sz="36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1752600" y="1371600"/>
            <a:ext cx="281940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dirty="0"/>
              <a:t>•	National Assembly adopts </a:t>
            </a:r>
            <a:r>
              <a:rPr lang="en-US" sz="2400" b="1" dirty="0"/>
              <a:t>Declaration of the Rights of Man and of the Citizen</a:t>
            </a:r>
            <a:endParaRPr lang="en-US" sz="2400" b="1" dirty="0"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/>
              <a:t>•	Revolutionary leaders use the slogan, “Liberty, </a:t>
            </a:r>
          </a:p>
          <a:p>
            <a:pPr>
              <a:tabLst>
                <a:tab pos="228600" algn="l"/>
              </a:tabLst>
            </a:pPr>
            <a:r>
              <a:rPr lang="en-US" sz="2400" dirty="0"/>
              <a:t>Equality, Fraternity”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246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62</cp:revision>
  <dcterms:created xsi:type="dcterms:W3CDTF">2013-01-16T15:13:00Z</dcterms:created>
  <dcterms:modified xsi:type="dcterms:W3CDTF">2020-03-12T13:29:20Z</dcterms:modified>
</cp:coreProperties>
</file>